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8AA160A-0D4F-43E1-BB16-5FF9BB911C9A}">
  <a:tblStyle styleId="{08AA160A-0D4F-43E1-BB16-5FF9BB911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Tahom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33" Type="http://schemas.openxmlformats.org/officeDocument/2006/relationships/font" Target="fonts/OpenSans-regular.fntdata"/><Relationship Id="rId10" Type="http://schemas.openxmlformats.org/officeDocument/2006/relationships/slide" Target="slides/slide3.xml"/><Relationship Id="rId32" Type="http://schemas.openxmlformats.org/officeDocument/2006/relationships/font" Target="fonts/Tahoma-bold.fntdata"/><Relationship Id="rId13" Type="http://schemas.openxmlformats.org/officeDocument/2006/relationships/slide" Target="slides/slide6.xml"/><Relationship Id="rId35" Type="http://schemas.openxmlformats.org/officeDocument/2006/relationships/font" Target="fonts/OpenSans-italic.fntdata"/><Relationship Id="rId12" Type="http://schemas.openxmlformats.org/officeDocument/2006/relationships/slide" Target="slides/slide5.xml"/><Relationship Id="rId34" Type="http://schemas.openxmlformats.org/officeDocument/2006/relationships/font" Target="fonts/OpenSans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Notes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400e736_2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4400e73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c40d9f9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c40d9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06e0124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06e0124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5f4b554c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5f4b55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fef1f7321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fef1f732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fdbc20e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fdbc20e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ab3a369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bab3a369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06e0124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06e0124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62135b08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62135b0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62135b08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62135b0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62135b08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062135b0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062135b08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062135b0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06e01240f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06e01240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062135b08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062135b0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mailto:trungvan@hostingviet.vn" TargetMode="External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mailto:hotro@hostingviet.vn" TargetMode="External"/><Relationship Id="rId5" Type="http://schemas.openxmlformats.org/officeDocument/2006/relationships/hyperlink" Target="https://hostingviet.v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Đám mây trắng phía trước bầu trời đầy sao xanh thẫm" id="104" name="Google Shape;104;p25"/>
          <p:cNvPicPr preferRelativeResize="0"/>
          <p:nvPr/>
        </p:nvPicPr>
        <p:blipFill rotWithShape="1">
          <a:blip r:embed="rId3">
            <a:alphaModFix/>
          </a:blip>
          <a:srcRect b="17067" l="0" r="1719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>
            <p:ph type="ctrTitle"/>
          </p:nvPr>
        </p:nvSpPr>
        <p:spPr>
          <a:xfrm>
            <a:off x="510450" y="849588"/>
            <a:ext cx="8391900" cy="19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6000"/>
              <a:t>Grow our services with Openstack?</a:t>
            </a:r>
            <a:endParaRPr b="1" sz="6000"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latin typeface="Montserrat"/>
                <a:ea typeface="Montserrat"/>
                <a:cs typeface="Montserrat"/>
                <a:sym typeface="Montserrat"/>
              </a:rPr>
              <a:t>Presenter: </a:t>
            </a:r>
            <a:r>
              <a:rPr lang="vi">
                <a:latin typeface="Montserrat"/>
                <a:ea typeface="Montserrat"/>
                <a:cs typeface="Montserrat"/>
                <a:sym typeface="Montserrat"/>
              </a:rPr>
              <a:t>NGUYEN TRUNG </a:t>
            </a:r>
            <a:r>
              <a:rPr lang="vi">
                <a:latin typeface="Montserrat"/>
                <a:ea typeface="Montserrat"/>
                <a:cs typeface="Montserrat"/>
                <a:sym typeface="Montserrat"/>
              </a:rPr>
              <a:t>VAN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644850" y="3812303"/>
            <a:ext cx="81231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latin typeface="Montserrat"/>
                <a:ea typeface="Montserrat"/>
                <a:cs typeface="Montserrat"/>
                <a:sym typeface="Montserrat"/>
              </a:rPr>
              <a:t>Email: </a:t>
            </a:r>
            <a:r>
              <a:rPr lang="vi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trungvan@hostingviet.vn</a:t>
            </a:r>
            <a:br>
              <a:rPr lang="vi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vi" sz="1800">
                <a:latin typeface="Montserrat"/>
                <a:ea typeface="Montserrat"/>
                <a:cs typeface="Montserrat"/>
                <a:sym typeface="Montserrat"/>
              </a:rPr>
              <a:t>Mobile: 01656-95-86-88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latin typeface="Montserrat"/>
                <a:ea typeface="Montserrat"/>
                <a:cs typeface="Montserrat"/>
                <a:sym typeface="Montserrat"/>
              </a:rPr>
              <a:t>Website: https://hostingviet.vn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8" name="Google Shape;108;p25"/>
          <p:cNvCxnSpPr/>
          <p:nvPr/>
        </p:nvCxnSpPr>
        <p:spPr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Google Shape;1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3968900" y="152400"/>
            <a:ext cx="46647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vi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 Noi, August 25 2018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idx="4294967295" type="subTitle"/>
          </p:nvPr>
        </p:nvSpPr>
        <p:spPr>
          <a:xfrm>
            <a:off x="0" y="1656800"/>
            <a:ext cx="9144000" cy="31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Incompatible hardware.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Zero experience in deploy Cloud System.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Hard to choose Storage server, and software decision Ceph or ScaleIO.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Hard to move VPS from SolusVM, VMWare to Openstack.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0" y="754225"/>
            <a:ext cx="9144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WE FACED?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90" name="Google Shape;1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0" y="692400"/>
            <a:ext cx="9144000" cy="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latin typeface="Tahoma"/>
                <a:ea typeface="Tahoma"/>
                <a:cs typeface="Tahoma"/>
                <a:sym typeface="Tahoma"/>
              </a:rPr>
              <a:t>OVERVIEW ABOUT CLOUD OF HOSTINGVIET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236425"/>
            <a:ext cx="8520600" cy="3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Deployed High-Availability Openstack.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Storage with Dell ScaleIO, good performance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Storage switch 10Gbps/port.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Easy to extend and upgrade as requested from customer include RAM, CPU, Storage, Network.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Friendly customer’s Self-build interface to manage VPS based on Openstack API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3208" cy="49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/>
        </p:nvSpPr>
        <p:spPr>
          <a:xfrm>
            <a:off x="2585225" y="685800"/>
            <a:ext cx="65589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OUR CLOUD INFRASTRUCTURE AND ACHIEVED?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Google Shape;212;p37"/>
          <p:cNvGraphicFramePr/>
          <p:nvPr/>
        </p:nvGraphicFramePr>
        <p:xfrm>
          <a:off x="583200" y="120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{08AA160A-0D4F-43E1-BB16-5FF9BB911C9A}</a:tableStyleId>
              </a:tblPr>
              <a:tblGrid>
                <a:gridCol w="2002025"/>
                <a:gridCol w="6006475"/>
              </a:tblGrid>
              <a:tr h="377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Controller</a:t>
                      </a:r>
                      <a:endParaRPr/>
                    </a:p>
                  </a:txBody>
                  <a:tcPr marT="0" marB="0" marR="36000" marL="18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02 servers</a:t>
                      </a:r>
                      <a:endParaRPr/>
                    </a:p>
                  </a:txBody>
                  <a:tcPr marT="0" marB="0" marR="36000" marL="18000" anchor="ctr"/>
                </a:tc>
              </a:tr>
              <a:tr h="47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Storage</a:t>
                      </a:r>
                      <a:endParaRPr/>
                    </a:p>
                  </a:txBody>
                  <a:tcPr marT="0" marB="0" marR="36000" marL="18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 servers</a:t>
                      </a:r>
                      <a:endParaRPr/>
                    </a:p>
                  </a:txBody>
                  <a:tcPr marT="0" marB="0" marR="36000" marL="18000" anchor="ctr"/>
                </a:tc>
              </a:tr>
              <a:tr h="47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Compute</a:t>
                      </a:r>
                      <a:endParaRPr/>
                    </a:p>
                  </a:txBody>
                  <a:tcPr marT="0" marB="0" marR="36000" marL="18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26 servers</a:t>
                      </a:r>
                      <a:endParaRPr/>
                    </a:p>
                  </a:txBody>
                  <a:tcPr marT="0" marB="0" marR="36000" marL="18000" anchor="ctr"/>
                </a:tc>
              </a:tr>
              <a:tr h="47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Storage Switch</a:t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02 storage switches</a:t>
                      </a:r>
                      <a:endParaRPr b="1"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 anchor="ctr"/>
                </a:tc>
              </a:tr>
              <a:tr h="47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Network switch</a:t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02 network switches</a:t>
                      </a:r>
                      <a:endParaRPr b="1"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 anchor="ctr"/>
                </a:tc>
              </a:tr>
              <a:tr h="47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VM</a:t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2.000+ and max tested IOPS about 400k+</a:t>
                      </a:r>
                      <a:endParaRPr b="1"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/>
                </a:tc>
              </a:tr>
              <a:tr h="357075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Hardware and software firewall, Backup Server.</a:t>
                      </a:r>
                      <a:b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b="1" lang="vi" sz="1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Stable system and working great, easy to maintain + extend, easy to manage, pro service. </a:t>
                      </a:r>
                      <a:endParaRPr b="1"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6000" marL="18000"/>
                </a:tc>
                <a:tc rowSpan="2" hMerge="1"/>
              </a:tr>
              <a:tr h="753175">
                <a:tc gridSpan="2" vMerge="1"/>
                <a:tc hMerge="1" vMerge="1"/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idx="4294967295" type="title"/>
          </p:nvPr>
        </p:nvSpPr>
        <p:spPr>
          <a:xfrm>
            <a:off x="311700" y="1236425"/>
            <a:ext cx="8615400" cy="3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safe and security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to maintain + control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to extend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1" lang="vi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Stable, less of error</a:t>
            </a:r>
            <a:endParaRPr b="1"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52400" y="685800"/>
            <a:ext cx="8991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LƯU Ý KHI XÂY DỰNG HỆ THỐNG</a:t>
            </a:r>
            <a:endParaRPr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sp>
        <p:nvSpPr>
          <p:cNvPr id="226" name="Google Shape;226;p39"/>
          <p:cNvSpPr txBox="1"/>
          <p:nvPr/>
        </p:nvSpPr>
        <p:spPr>
          <a:xfrm>
            <a:off x="0" y="828400"/>
            <a:ext cx="91440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THANK YOU FOR LISTENING!</a:t>
            </a:r>
            <a:br>
              <a:rPr b="1" lang="vi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br>
              <a:rPr b="1" lang="vi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vi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are </a:t>
            </a:r>
            <a:r>
              <a:rPr b="1" lang="vi" sz="3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Hosting</a:t>
            </a:r>
            <a:r>
              <a:rPr b="1" lang="vi" sz="36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Viet.vn</a:t>
            </a:r>
            <a:endParaRPr sz="360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50" y="88548"/>
            <a:ext cx="3214200" cy="6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 txBox="1"/>
          <p:nvPr/>
        </p:nvSpPr>
        <p:spPr>
          <a:xfrm>
            <a:off x="2509925" y="2781950"/>
            <a:ext cx="61203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vi"/>
              <a:t>THIEN QUANG DIGITAL TECHNOLOGY J.S.C</a:t>
            </a:r>
            <a:br>
              <a:rPr lang="vi"/>
            </a:br>
            <a:r>
              <a:rPr b="1" lang="vi"/>
              <a:t>ADD:</a:t>
            </a:r>
            <a:r>
              <a:rPr lang="vi"/>
              <a:t> </a:t>
            </a:r>
            <a:r>
              <a:rPr lang="vi"/>
              <a:t>11th Floor, No.11A8, Sun Square Tower, 21 Le Duc Tho Street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Nam Tu Liem, Hanoi, Viet Nam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vi"/>
              <a:t>Tell: </a:t>
            </a:r>
            <a:r>
              <a:rPr lang="vi"/>
              <a:t>+84 (24) 66 567 555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vi"/>
              <a:t>Email: </a:t>
            </a:r>
            <a:r>
              <a:rPr lang="vi" u="sng">
                <a:solidFill>
                  <a:schemeClr val="hlink"/>
                </a:solidFill>
                <a:hlinkClick r:id="rId4"/>
              </a:rPr>
              <a:t>hotro@hostingviet.vn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vi"/>
              <a:t>Website:</a:t>
            </a:r>
            <a:r>
              <a:rPr lang="vi"/>
              <a:t> </a:t>
            </a:r>
            <a:r>
              <a:rPr lang="vi" u="sng">
                <a:solidFill>
                  <a:schemeClr val="hlink"/>
                </a:solidFill>
                <a:hlinkClick r:id="rId5"/>
              </a:rPr>
              <a:t>www.hostingviet.vn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0" y="655300"/>
            <a:ext cx="91440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latin typeface="Verdana"/>
                <a:ea typeface="Verdana"/>
                <a:cs typeface="Verdana"/>
                <a:sym typeface="Verdana"/>
              </a:rPr>
              <a:t>AN OVERVIEW ABOUT HOSTINGVIET.VN</a:t>
            </a:r>
            <a:endParaRPr b="1"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311700" y="1125150"/>
            <a:ext cx="8520600" cy="3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Start Hosting business as a personal provider from 2012.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Start first company in 2014.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Start 2nd company in 2016 to replace the old one.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Main business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Hosting, Cloud Server, domain, develop managing system for customer, Web design.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Active customer at the moment: More than 14.000 customers.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 Openstack Cloud service from 09/2017.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0" y="914950"/>
            <a:ext cx="9144000" cy="5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latin typeface="Tahoma"/>
                <a:ea typeface="Tahoma"/>
                <a:cs typeface="Tahoma"/>
                <a:sym typeface="Tahoma"/>
              </a:rPr>
              <a:t>5 REASONS TO UPGRADE TO CLOUD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0" y="1518450"/>
            <a:ext cx="9087600" cy="30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AutoNum type="arabicPeriod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Bad experience when data lost with traditional server, Storage disk fail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AutoNum type="arabicPeriod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Disadvantage when use SolusVM and VMWare.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AutoNum type="arabicPeriod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Store data not centralized, hard to manage.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AutoNum type="arabicPeriod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IO performance of VM is low, 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compared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 world-famous providers.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AutoNum type="arabicPeriod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Hard to scale-up, hard to maintain, hard to serve big customer.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1965900" y="3919450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0" y="890225"/>
            <a:ext cx="4572000" cy="12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 BAD EXPERIENCE WHEN DATA LOST WITH TRADITIONAL SERVER WHEN DISK FAIL.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28"/>
          <p:cNvSpPr txBox="1"/>
          <p:nvPr>
            <p:ph idx="1" type="subTitle"/>
          </p:nvPr>
        </p:nvSpPr>
        <p:spPr>
          <a:xfrm>
            <a:off x="265500" y="2373925"/>
            <a:ext cx="4045200" cy="25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8"/>
          <p:cNvSpPr txBox="1"/>
          <p:nvPr>
            <p:ph idx="2" type="body"/>
          </p:nvPr>
        </p:nvSpPr>
        <p:spPr>
          <a:xfrm>
            <a:off x="4939500" y="321475"/>
            <a:ext cx="3837000" cy="43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2014, First test with 10 Enterprise SSD for a Physical server.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After 3 months test with high write load, 2 SSD disk suddenly stopped working, server crashed.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373920"/>
            <a:ext cx="4045200" cy="269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2" type="body"/>
          </p:nvPr>
        </p:nvSpPr>
        <p:spPr>
          <a:xfrm>
            <a:off x="4572000" y="98925"/>
            <a:ext cx="4572000" cy="49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VMWare is not friendly with automation and Resful API/PHP. Our self-develop application for manage services using PHP</a:t>
            </a:r>
            <a:r>
              <a:rPr lang="vi" sz="2000">
                <a:latin typeface="Tahoma"/>
                <a:ea typeface="Tahoma"/>
                <a:cs typeface="Tahoma"/>
                <a:sym typeface="Tahoma"/>
              </a:rPr>
              <a:t>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Don’t have a chance to try with VMWare VCenter.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VMWare License is expensive, speciallly when system grow up.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160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SolusVM: Good API but lots of  limitation. And suitable for small/personal provider. Runs on single server.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25" y="2215988"/>
            <a:ext cx="2343625" cy="23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>
            <p:ph type="title"/>
          </p:nvPr>
        </p:nvSpPr>
        <p:spPr>
          <a:xfrm>
            <a:off x="0" y="1088050"/>
            <a:ext cx="4512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 DISADVANTAGES WHEN USE SOLUSVM AND VMWARE</a:t>
            </a:r>
            <a:endParaRPr b="1"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0"/>
          <p:cNvSpPr txBox="1"/>
          <p:nvPr>
            <p:ph idx="2" type="body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Single server don’t have strength of all storage servers in one</a:t>
            </a:r>
            <a:r>
              <a:rPr lang="vi" sz="2000">
                <a:latin typeface="Tahoma"/>
                <a:ea typeface="Tahoma"/>
                <a:cs typeface="Tahoma"/>
                <a:sym typeface="Tahoma"/>
              </a:rPr>
              <a:t>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vi" sz="2000">
                <a:latin typeface="Tahoma"/>
                <a:ea typeface="Tahoma"/>
                <a:cs typeface="Tahoma"/>
                <a:sym typeface="Tahoma"/>
              </a:rPr>
              <a:t>ot centralized, hard to manage and maintain.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Don’t have graphics statistic, unable to manage IO/IOPS of each VM.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160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Whole data (Volumes/block) unable to manipulate and control. Can’t check Volomes </a:t>
            </a:r>
            <a:r>
              <a:rPr lang="vi" sz="2000">
                <a:latin typeface="Tahoma"/>
                <a:ea typeface="Tahoma"/>
                <a:cs typeface="Tahoma"/>
                <a:sym typeface="Tahoma"/>
              </a:rPr>
              <a:t>performance.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13" y="2223300"/>
            <a:ext cx="4137563" cy="27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>
            <p:ph type="title"/>
          </p:nvPr>
        </p:nvSpPr>
        <p:spPr>
          <a:xfrm>
            <a:off x="0" y="902575"/>
            <a:ext cx="4572000" cy="10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 STORAGE DATA NOT CENTRALIZED, HARD TO MANAGE</a:t>
            </a:r>
            <a:endParaRPr b="1"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2" type="body"/>
          </p:nvPr>
        </p:nvSpPr>
        <p:spPr>
          <a:xfrm>
            <a:off x="4939500" y="254375"/>
            <a:ext cx="3837000" cy="46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Disk performance is low, about 1.000 IOPS. Bottleneck when system get into high loading state.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160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Compare to world-famous cloud providers, non-cloud server has very low IO. World-famous provider often reach 30.000 IOPS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75" y="2064825"/>
            <a:ext cx="3333750" cy="29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>
            <p:ph type="title"/>
          </p:nvPr>
        </p:nvSpPr>
        <p:spPr>
          <a:xfrm>
            <a:off x="0" y="840775"/>
            <a:ext cx="4572000" cy="122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 IO PERFORMANCE OF SYSTEM IS LOW (raid), COMPARED TO WORLD-FAMOUS PROVIDERS</a:t>
            </a:r>
            <a:endParaRPr b="1"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2" type="body"/>
          </p:nvPr>
        </p:nvSpPr>
        <p:spPr>
          <a:xfrm>
            <a:off x="4939500" y="254375"/>
            <a:ext cx="3837000" cy="46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Char char="●"/>
            </a:pPr>
            <a:r>
              <a:rPr lang="vi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We need a solution to rapid grow-up servers, easy to extend and maintain.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Char char="●"/>
            </a:pPr>
            <a:r>
              <a:rPr lang="vi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We need a synergy of servers.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ahoma"/>
              <a:buChar char="●"/>
            </a:pPr>
            <a:r>
              <a:rPr lang="vi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We need a stable system to help our customer focus on their business.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spcBef>
                <a:spcPts val="1600"/>
              </a:spcBef>
              <a:spcAft>
                <a:spcPts val="1600"/>
              </a:spcAft>
              <a:buSzPts val="2000"/>
              <a:buFont typeface="Tahoma"/>
              <a:buChar char="●"/>
            </a:pPr>
            <a:r>
              <a:rPr lang="vi" sz="2000">
                <a:latin typeface="Tahoma"/>
                <a:ea typeface="Tahoma"/>
                <a:cs typeface="Tahoma"/>
                <a:sym typeface="Tahoma"/>
              </a:rPr>
              <a:t>Almost world’s provider use CLOUD-Infrastructure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32"/>
          <p:cNvSpPr txBox="1"/>
          <p:nvPr>
            <p:ph type="title"/>
          </p:nvPr>
        </p:nvSpPr>
        <p:spPr>
          <a:xfrm>
            <a:off x="0" y="970100"/>
            <a:ext cx="4572000" cy="116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 HARD TO SCALE-UP, HARD TO MAINTAIN, HARD TO SERVE BIG CUSTOMER</a:t>
            </a:r>
            <a:endParaRPr b="1"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8725"/>
            <a:ext cx="408622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4294967295" type="title"/>
          </p:nvPr>
        </p:nvSpPr>
        <p:spPr>
          <a:xfrm>
            <a:off x="0" y="1224050"/>
            <a:ext cx="91440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" sz="2000">
                <a:latin typeface="Tahoma"/>
                <a:ea typeface="Tahoma"/>
                <a:cs typeface="Tahoma"/>
                <a:sym typeface="Tahoma"/>
              </a:rPr>
              <a:t>WHY WE CHOOSE OPENSTACK?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Google Shape;180;p33"/>
          <p:cNvSpPr txBox="1"/>
          <p:nvPr>
            <p:ph idx="4294967295" type="body"/>
          </p:nvPr>
        </p:nvSpPr>
        <p:spPr>
          <a:xfrm>
            <a:off x="0" y="1854625"/>
            <a:ext cx="91440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Large community, specially supported by largest corporation in the world: </a:t>
            </a: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Rackspace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Redhat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Dell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1"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Cisco</a:t>
            </a: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Enough features for a public cloud provider.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Easy API to integrate with our management system developed using PHP.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Easy to scale-up, easy to maintain.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-"/>
            </a:pPr>
            <a:r>
              <a:rPr lang="vi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Open-source free.</a:t>
            </a:r>
            <a:endParaRPr sz="20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198"/>
            <a:ext cx="3214200" cy="6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